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4"/>
  </p:notesMasterIdLst>
  <p:handoutMasterIdLst>
    <p:handoutMasterId r:id="rId15"/>
  </p:handoutMasterIdLst>
  <p:sldIdLst>
    <p:sldId id="1706" r:id="rId6"/>
    <p:sldId id="1605" r:id="rId7"/>
    <p:sldId id="265" r:id="rId8"/>
    <p:sldId id="1708" r:id="rId9"/>
    <p:sldId id="1709" r:id="rId10"/>
    <p:sldId id="1707" r:id="rId11"/>
    <p:sldId id="261" r:id="rId12"/>
    <p:sldId id="260"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section" id="{28A64FAC-A435-B547-8112-C50128F27900}">
          <p14:sldIdLst>
            <p14:sldId id="265"/>
            <p14:sldId id="1708"/>
            <p14:sldId id="1709"/>
            <p14:sldId id="1707"/>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93" autoAdjust="0"/>
    <p:restoredTop sz="64626" autoAdjust="0"/>
  </p:normalViewPr>
  <p:slideViewPr>
    <p:cSldViewPr snapToGrid="0">
      <p:cViewPr varScale="1">
        <p:scale>
          <a:sx n="78" d="100"/>
          <a:sy n="78" d="100"/>
        </p:scale>
        <p:origin x="2448"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5/8/20 8:52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5/8/20 8:52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Proactive messages are sent by a bot to start a conversation. Welcome message and poll responses or for external event notifications are common scenarios to use proactive messages.</a:t>
            </a:r>
          </a:p>
          <a:p>
            <a:endParaRPr lang="en-US" dirty="0"/>
          </a:p>
          <a:p>
            <a:r>
              <a:rPr lang="en-US" dirty="0"/>
              <a:t>In this unit, you’ll learn how to send proactive messages from your bot.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your bot to start a conversation for a number of reasons, including:</a:t>
            </a:r>
          </a:p>
          <a:p>
            <a:endParaRPr lang="en-US" dirty="0"/>
          </a:p>
          <a:p>
            <a:r>
              <a:rPr lang="en-US" dirty="0"/>
              <a:t>- Welcome messages for personal bot conversations</a:t>
            </a:r>
          </a:p>
          <a:p>
            <a:r>
              <a:rPr lang="en-US" dirty="0"/>
              <a:t>- Poll responses</a:t>
            </a:r>
          </a:p>
          <a:p>
            <a:r>
              <a:rPr lang="en-US" dirty="0"/>
              <a:t>- External event notifications</a:t>
            </a:r>
          </a:p>
          <a:p>
            <a:endParaRPr lang="en-US" dirty="0"/>
          </a:p>
          <a:p>
            <a:r>
              <a:rPr lang="en-US" dirty="0"/>
              <a:t>A bot that sends a message to start a new conversation thread is different than sending a message in response to an existing conversation. When your bot starts a new a conversation, there's no pre-existing conversation to post the message to.</a:t>
            </a:r>
          </a:p>
          <a:p>
            <a:endParaRPr lang="en-US" dirty="0"/>
          </a:p>
          <a:p>
            <a:r>
              <a:rPr lang="en-US" dirty="0"/>
              <a:t>Sending proactive messages to users can be an effective way to communicate with your users. However, from their perspective this message can appear to come to them completely unprompted. Welcome messages will be the first time they've interacted with your app.</a:t>
            </a:r>
          </a:p>
          <a:p>
            <a:endParaRPr lang="en-US" dirty="0"/>
          </a:p>
          <a:p>
            <a:r>
              <a:rPr lang="en-US" dirty="0"/>
              <a:t>It is important to use this functionality sparingly. Provide them with enough information to let them understand why they're being messaged.</a:t>
            </a:r>
          </a:p>
          <a:p>
            <a:endParaRPr lang="en-US" dirty="0"/>
          </a:p>
          <a:p>
            <a:r>
              <a:rPr lang="en-US" dirty="0"/>
              <a:t>Proactive messages generally fall into one of two categories, welcome messages or notifications.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team-added bot can post into a channel to create a new reply chain. The following code demonstrates how to create a new message in the channel when the message **</a:t>
            </a:r>
            <a:r>
              <a:rPr lang="en-US" dirty="0" err="1"/>
              <a:t>newconversation</a:t>
            </a:r>
            <a:r>
              <a:rPr lang="en-US" dirty="0"/>
              <a:t>** is received by the 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0153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343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347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Proactive messages</a:t>
            </a:r>
          </a:p>
          <a:p>
            <a:pPr>
              <a:spcBef>
                <a:spcPts val="1200"/>
              </a:spcBef>
            </a:pPr>
            <a:endParaRPr lang="en-US" sz="2000" dirty="0"/>
          </a:p>
          <a:p>
            <a:pPr>
              <a:spcBef>
                <a:spcPts val="1200"/>
              </a:spcBef>
            </a:pPr>
            <a:r>
              <a:rPr lang="en-US" sz="2000" dirty="0"/>
              <a:t>Creating channel conversations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Proactive messages</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919804"/>
            <a:ext cx="11533187" cy="4370427"/>
          </a:xfrm>
        </p:spPr>
        <p:txBody>
          <a:bodyPr/>
          <a:lstStyle/>
          <a:p>
            <a:r>
              <a:rPr lang="en-US" dirty="0"/>
              <a:t>Proactive messages are when the bot creates a new message in a channel</a:t>
            </a:r>
          </a:p>
          <a:p>
            <a:endParaRPr lang="en-US" dirty="0"/>
          </a:p>
          <a:p>
            <a:r>
              <a:rPr lang="en-US" dirty="0"/>
              <a:t>Possible scenarios</a:t>
            </a:r>
          </a:p>
          <a:p>
            <a:pPr marL="342900" indent="-342900">
              <a:buFont typeface="Arial" panose="020B0604020202020204" pitchFamily="34" charset="0"/>
              <a:buChar char="•"/>
            </a:pPr>
            <a:r>
              <a:rPr lang="en-US" dirty="0"/>
              <a:t>Welcome message for personal bot conversation</a:t>
            </a:r>
          </a:p>
          <a:p>
            <a:pPr marL="342900" indent="-342900">
              <a:buFont typeface="Arial" panose="020B0604020202020204" pitchFamily="34" charset="0"/>
              <a:buChar char="•"/>
            </a:pPr>
            <a:r>
              <a:rPr lang="en-US" dirty="0"/>
              <a:t>Poll responses</a:t>
            </a:r>
          </a:p>
          <a:p>
            <a:pPr marL="342900" indent="-342900">
              <a:buFont typeface="Arial" panose="020B0604020202020204" pitchFamily="34" charset="0"/>
              <a:buChar char="•"/>
            </a:pPr>
            <a:r>
              <a:rPr lang="en-US" dirty="0"/>
              <a:t>Notification of external events</a:t>
            </a:r>
          </a:p>
          <a:p>
            <a:endParaRPr lang="en-US" dirty="0"/>
          </a:p>
          <a:p>
            <a:r>
              <a:rPr lang="en-US" dirty="0"/>
              <a:t>Consider when to use proactive messages</a:t>
            </a:r>
          </a:p>
          <a:p>
            <a:pPr marL="342900" indent="-342900">
              <a:buFont typeface="Arial" panose="020B0604020202020204" pitchFamily="34" charset="0"/>
              <a:buChar char="•"/>
            </a:pPr>
            <a:r>
              <a:rPr lang="en-US" dirty="0"/>
              <a:t>Proactive messages can be an effective way to communicate with users</a:t>
            </a:r>
          </a:p>
          <a:p>
            <a:pPr marL="342900" indent="-342900">
              <a:buFont typeface="Arial" panose="020B0604020202020204" pitchFamily="34" charset="0"/>
              <a:buChar char="•"/>
            </a:pPr>
            <a:r>
              <a:rPr lang="en-US" dirty="0"/>
              <a:t>However, consider from a user’s perspective, message appears to come to them unprompted</a:t>
            </a:r>
          </a:p>
          <a:p>
            <a:pPr marL="342900" indent="-342900">
              <a:buFont typeface="Arial" panose="020B0604020202020204" pitchFamily="34" charset="0"/>
              <a:buChar char="•"/>
            </a:pPr>
            <a:r>
              <a:rPr lang="en-US" dirty="0"/>
              <a:t>Welcome messages will be the first time they interact with your app</a:t>
            </a:r>
          </a:p>
          <a:p>
            <a:pPr marL="342900" indent="-342900">
              <a:buFont typeface="Arial" panose="020B0604020202020204" pitchFamily="34" charset="0"/>
              <a:buChar char="•"/>
            </a:pPr>
            <a:r>
              <a:rPr lang="en-US" dirty="0"/>
              <a:t>Recommendation: Consider using proactive messages sparingly</a:t>
            </a:r>
          </a:p>
        </p:txBody>
      </p:sp>
    </p:spTree>
    <p:extLst>
      <p:ext uri="{BB962C8B-B14F-4D97-AF65-F5344CB8AC3E}">
        <p14:creationId xmlns:p14="http://schemas.microsoft.com/office/powerpoint/2010/main" val="12748647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channel conversation</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457740"/>
            <a:ext cx="11533187" cy="4576637"/>
          </a:xfrm>
        </p:spPr>
        <p:txBody>
          <a:bodyPr/>
          <a:lstStyle/>
          <a:p>
            <a:r>
              <a:rPr lang="en-US" sz="1600" dirty="0">
                <a:latin typeface="Courier New" panose="02070309020205020404" pitchFamily="49" charset="0"/>
                <a:cs typeface="Courier New" panose="02070309020205020404" pitchFamily="49" charset="0"/>
              </a:rPr>
              <a:t>export class </a:t>
            </a:r>
            <a:r>
              <a:rPr lang="en-US" sz="1600" dirty="0" err="1">
                <a:latin typeface="Courier New" panose="02070309020205020404" pitchFamily="49" charset="0"/>
                <a:cs typeface="Courier New" panose="02070309020205020404" pitchFamily="49" charset="0"/>
              </a:rPr>
              <a:t>ConvoBot</a:t>
            </a:r>
            <a:r>
              <a:rPr lang="en-US" sz="1600" dirty="0">
                <a:latin typeface="Courier New" panose="02070309020205020404" pitchFamily="49" charset="0"/>
                <a:cs typeface="Courier New" panose="02070309020205020404" pitchFamily="49" charset="0"/>
              </a:rPr>
              <a:t> extends </a:t>
            </a:r>
            <a:r>
              <a:rPr lang="en-US" sz="1600" dirty="0" err="1">
                <a:latin typeface="Courier New" panose="02070309020205020404" pitchFamily="49" charset="0"/>
                <a:cs typeface="Courier New" panose="02070309020205020404" pitchFamily="49" charset="0"/>
              </a:rPr>
              <a:t>TeamsActivityHandler</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constructor() {</a:t>
            </a:r>
          </a:p>
          <a:p>
            <a:r>
              <a:rPr lang="en-US" sz="1600" dirty="0">
                <a:latin typeface="Courier New" panose="02070309020205020404" pitchFamily="49" charset="0"/>
                <a:cs typeface="Courier New" panose="02070309020205020404" pitchFamily="49" charset="0"/>
              </a:rPr>
              <a:t>    super();</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this.onMessage</a:t>
            </a:r>
            <a:r>
              <a:rPr lang="en-US" sz="1600" dirty="0">
                <a:latin typeface="Courier New" panose="02070309020205020404" pitchFamily="49" charset="0"/>
                <a:cs typeface="Courier New" panose="02070309020205020404" pitchFamily="49" charset="0"/>
              </a:rPr>
              <a:t>(async (context: </a:t>
            </a:r>
            <a:r>
              <a:rPr lang="en-US" sz="1600" dirty="0" err="1">
                <a:latin typeface="Courier New" panose="02070309020205020404" pitchFamily="49" charset="0"/>
                <a:cs typeface="Courier New" panose="02070309020205020404" pitchFamily="49" charset="0"/>
              </a:rPr>
              <a:t>TurnContext</a:t>
            </a:r>
            <a:r>
              <a:rPr lang="en-US" sz="1600" dirty="0">
                <a:latin typeface="Courier New" panose="02070309020205020404" pitchFamily="49" charset="0"/>
                <a:cs typeface="Courier New" panose="02070309020205020404" pitchFamily="49" charset="0"/>
              </a:rPr>
              <a:t>, next: () =&gt; Promise&lt;void&gt;) =&gt; {</a:t>
            </a:r>
          </a:p>
          <a:p>
            <a:r>
              <a:rPr lang="en-US" sz="1600" dirty="0">
                <a:latin typeface="Courier New" panose="02070309020205020404" pitchFamily="49" charset="0"/>
                <a:cs typeface="Courier New" panose="02070309020205020404" pitchFamily="49" charset="0"/>
              </a:rPr>
              <a:t>      const </a:t>
            </a:r>
            <a:r>
              <a:rPr lang="en-US" sz="1600" dirty="0" err="1">
                <a:latin typeface="Courier New" panose="02070309020205020404" pitchFamily="49" charset="0"/>
                <a:cs typeface="Courier New" panose="02070309020205020404" pitchFamily="49" charset="0"/>
              </a:rPr>
              <a:t>botMessageText</a:t>
            </a:r>
            <a:r>
              <a:rPr lang="en-US" sz="1600" dirty="0">
                <a:latin typeface="Courier New" panose="02070309020205020404" pitchFamily="49" charset="0"/>
                <a:cs typeface="Courier New" panose="02070309020205020404" pitchFamily="49" charset="0"/>
              </a:rPr>
              <a:t>: string = </a:t>
            </a:r>
            <a:r>
              <a:rPr lang="en-US" sz="1600" dirty="0" err="1">
                <a:latin typeface="Courier New" panose="02070309020205020404" pitchFamily="49" charset="0"/>
                <a:cs typeface="Courier New" panose="02070309020205020404" pitchFamily="49" charset="0"/>
              </a:rPr>
              <a:t>context.activity.text.trim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toLowerCase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botMessageText.endsWith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newconversation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const message = </a:t>
            </a:r>
            <a:r>
              <a:rPr lang="en-US" sz="1600" dirty="0" err="1">
                <a:latin typeface="Courier New" panose="02070309020205020404" pitchFamily="49" charset="0"/>
                <a:cs typeface="Courier New" panose="02070309020205020404" pitchFamily="49" charset="0"/>
              </a:rPr>
              <a:t>MessageFactory.text</a:t>
            </a:r>
            <a:r>
              <a:rPr lang="en-US" sz="1600" dirty="0">
                <a:latin typeface="Courier New" panose="02070309020205020404" pitchFamily="49" charset="0"/>
                <a:cs typeface="Courier New" panose="02070309020205020404" pitchFamily="49" charset="0"/>
              </a:rPr>
              <a:t>("This will be the first message in a new thread");</a:t>
            </a:r>
          </a:p>
          <a:p>
            <a:r>
              <a:rPr lang="en-US" sz="1600" dirty="0">
                <a:latin typeface="Courier New" panose="02070309020205020404" pitchFamily="49" charset="0"/>
                <a:cs typeface="Courier New" panose="02070309020205020404" pitchFamily="49" charset="0"/>
              </a:rPr>
              <a:t>	await </a:t>
            </a:r>
            <a:r>
              <a:rPr lang="en-US" sz="1600" dirty="0" err="1">
                <a:latin typeface="Courier New" panose="02070309020205020404" pitchFamily="49" charset="0"/>
                <a:cs typeface="Courier New" panose="02070309020205020404" pitchFamily="49" charset="0"/>
              </a:rPr>
              <a:t>this.createConversationInChannel</a:t>
            </a:r>
            <a:r>
              <a:rPr lang="en-US" sz="1600" dirty="0">
                <a:latin typeface="Courier New" panose="02070309020205020404" pitchFamily="49" charset="0"/>
                <a:cs typeface="Courier New" panose="02070309020205020404" pitchFamily="49" charset="0"/>
              </a:rPr>
              <a:t>(context, message);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await next();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604377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channel conversation</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192214"/>
            <a:ext cx="11533187" cy="4144211"/>
          </a:xfrm>
        </p:spPr>
        <p:txBody>
          <a:bodyPr/>
          <a:lstStyle/>
          <a:p>
            <a:r>
              <a:rPr lang="en-US" sz="1400" dirty="0">
                <a:latin typeface="Courier New" panose="02070309020205020404" pitchFamily="49" charset="0"/>
                <a:cs typeface="Courier New" panose="02070309020205020404" pitchFamily="49" charset="0"/>
              </a:rPr>
              <a:t>private async </a:t>
            </a:r>
            <a:r>
              <a:rPr lang="en-US" sz="1400" dirty="0" err="1">
                <a:latin typeface="Courier New" panose="02070309020205020404" pitchFamily="49" charset="0"/>
                <a:cs typeface="Courier New" panose="02070309020205020404" pitchFamily="49" charset="0"/>
              </a:rPr>
              <a:t>createConversationInChannel</a:t>
            </a:r>
            <a:r>
              <a:rPr lang="en-US" sz="1400" dirty="0">
                <a:latin typeface="Courier New" panose="02070309020205020404" pitchFamily="49" charset="0"/>
                <a:cs typeface="Courier New" panose="02070309020205020404" pitchFamily="49" charset="0"/>
              </a:rPr>
              <a:t>(context: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message: Partial&lt;Activity&gt;): Promise&lt;void&gt; {</a:t>
            </a:r>
          </a:p>
          <a:p>
            <a:r>
              <a:rPr lang="en-US" sz="1400" dirty="0">
                <a:latin typeface="Courier New" panose="02070309020205020404" pitchFamily="49" charset="0"/>
                <a:cs typeface="Courier New" panose="02070309020205020404" pitchFamily="49" charset="0"/>
              </a:rPr>
              <a:t>  // get a reference to the bot adapter &amp; create a connection to the Teams API</a:t>
            </a:r>
          </a:p>
          <a:p>
            <a:r>
              <a:rPr lang="en-US" sz="1400" dirty="0">
                <a:latin typeface="Courier New" panose="02070309020205020404" pitchFamily="49" charset="0"/>
                <a:cs typeface="Courier New" panose="02070309020205020404" pitchFamily="49" charset="0"/>
              </a:rPr>
              <a:t>  const adapter = &lt;</a:t>
            </a:r>
            <a:r>
              <a:rPr lang="en-US" sz="1400" dirty="0" err="1">
                <a:latin typeface="Courier New" panose="02070309020205020404" pitchFamily="49" charset="0"/>
                <a:cs typeface="Courier New" panose="02070309020205020404" pitchFamily="49" charset="0"/>
              </a:rPr>
              <a:t>BotFrameworkAdapter</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context.adapter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create a new conversation and get a reference to it</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conversationReference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TurnContext.getConversationReference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context.activity</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send message</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adapter.continueConversation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conversationReference</a:t>
            </a:r>
            <a:r>
              <a:rPr lang="en-US" sz="1400" dirty="0">
                <a:latin typeface="Courier New" panose="02070309020205020404" pitchFamily="49" charset="0"/>
                <a:cs typeface="Courier New" panose="02070309020205020404" pitchFamily="49" charset="0"/>
              </a:rPr>
              <a:t>, async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=&gt; {</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turnContext.sendActivity</a:t>
            </a:r>
            <a:r>
              <a:rPr lang="en-US" sz="1400" dirty="0">
                <a:latin typeface="Courier New" panose="02070309020205020404" pitchFamily="49" charset="0"/>
                <a:cs typeface="Courier New" panose="02070309020205020404" pitchFamily="49" charset="0"/>
              </a:rPr>
              <a:t>(message);</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419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8925571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780</Words>
  <Application>Microsoft Macintosh PowerPoint</Application>
  <PresentationFormat>Custom</PresentationFormat>
  <Paragraphs>88</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Proactive messages</vt:lpstr>
      <vt:lpstr>Creating a channel conversation</vt:lpstr>
      <vt:lpstr>Creating a channel conversation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2020-05-08T12:54:55Z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